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00.jpg"/><Relationship Id="rId4" Type="http://schemas.openxmlformats.org/officeDocument/2006/relationships/slideLayout" Target="../slideLayouts/slideLayout3.xml"/><Relationship Id="rId3" Type="http://schemas.openxmlformats.org/officeDocument/2006/relationships/slideLayout" Target="../slideLayouts/slideLayout2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6N6IsuF7Do" TargetMode="Externa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1066800" y="1720267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Formatting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16764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algn="l">
              <a:spcBef>
                <a:spcPts val="0"/>
              </a:spcBef>
              <a:buNone/>
            </a:pPr>
            <a:r>
              <a:rPr lang="en"/>
              <a:t>LT: I can name the elements needed to format a document in MLA and use these elements in my own documents. 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63950" y="189975"/>
            <a:ext cx="1413900" cy="155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7736100" y="103250"/>
            <a:ext cx="1231800" cy="3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Johnson 1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When &amp; Why do I need to use MLA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When: </a:t>
            </a:r>
            <a:r>
              <a:rPr lang="en"/>
              <a:t>Typically used in the liberal arts and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humanities (English, Social Studies, etc.)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CC0000"/>
                </a:solidFill>
              </a:rPr>
              <a:t>Why:</a:t>
            </a:r>
            <a:r>
              <a:rPr lang="en"/>
              <a:t>  Having a common formatting system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          makes it easier for readers to read and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        navigate through your work.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457200" y="-1750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MLA Checklist: (write this down)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066800" y="438150"/>
            <a:ext cx="6834599" cy="470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 Header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	⏩ First and Last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Teacher’s 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Name of Class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⏩ Date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Page #s W/ Last Name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Correct Font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Size 12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/>
              <a:t>⏩  Times New Roman/Arial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CC0000"/>
                </a:solidFill>
              </a:rPr>
              <a:t>⏩  Double Space &amp; One Inch Margins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6089050" y="690750"/>
            <a:ext cx="1644900" cy="1886399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Mary Johnson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Ms. Reisdorf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English 9B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1/23/15</a:t>
            </a:r>
          </a:p>
        </p:txBody>
      </p:sp>
      <p:sp>
        <p:nvSpPr>
          <p:cNvPr id="47" name="Shape 47"/>
          <p:cNvSpPr/>
          <p:nvPr/>
        </p:nvSpPr>
        <p:spPr>
          <a:xfrm>
            <a:off x="6089050" y="2975800"/>
            <a:ext cx="1644900" cy="439500"/>
          </a:xfrm>
          <a:prstGeom prst="rect">
            <a:avLst/>
          </a:prstGeom>
          <a:solidFill>
            <a:srgbClr val="FFFFFF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Reisdorf 1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-98821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000FF"/>
                </a:solidFill>
              </a:rPr>
              <a:t>Example: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3225" y="839950"/>
            <a:ext cx="5834324" cy="377514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425250" y="4563800"/>
            <a:ext cx="53262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How to format document in Google Docs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Parenthetical Citations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0633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When using textual evidence, you must cite it with an </a:t>
            </a:r>
            <a:r>
              <a:rPr b="1" lang="en">
                <a:solidFill>
                  <a:srgbClr val="0000FF"/>
                </a:solidFill>
              </a:rPr>
              <a:t>in-text parenthetical citation.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u="sng">
              <a:solidFill>
                <a:srgbClr val="0000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sz="2000" u="sng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b="1" lang="en" sz="2000" u="sng">
                <a:solidFill>
                  <a:srgbClr val="000000"/>
                </a:solidFill>
              </a:rPr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</a:rPr>
              <a:t>Parenthesis 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</a:rPr>
              <a:t>Page Number</a:t>
            </a:r>
          </a:p>
          <a:p>
            <a:pPr indent="-3556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</a:rPr>
              <a:t>Period on OUTSIDE of citation.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sp>
        <p:nvSpPr>
          <p:cNvPr id="61" name="Shape 61"/>
          <p:cNvSpPr/>
          <p:nvPr/>
        </p:nvSpPr>
        <p:spPr>
          <a:xfrm>
            <a:off x="592350" y="2352875"/>
            <a:ext cx="7760400" cy="10686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The author claims that dogs have been studied for a long time, “For decades, scientists have been studying ‘social cognition’ in dogs” </a:t>
            </a:r>
            <a:r>
              <a:rPr b="1" lang="en" sz="2000">
                <a:solidFill>
                  <a:schemeClr val="dk1"/>
                </a:solidFill>
              </a:rPr>
              <a:t>(1).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400"/>
              <a:t>Part 3- Write a Well-Written Paragraph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000"/>
              <a:t>Directions:</a:t>
            </a:r>
            <a:r>
              <a:rPr lang="en" sz="2000"/>
              <a:t> Now that you have identified the main idea, supporting details (textual evidence), and know how to cite your evidence, you will write a paragraph that analyzes the main idea of the assignment.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000"/>
          </a:p>
          <a:p>
            <a:pPr rtl="0">
              <a:spcBef>
                <a:spcPts val="0"/>
              </a:spcBef>
              <a:buNone/>
            </a:pPr>
            <a:r>
              <a:rPr b="1" lang="en" sz="2000" u="sng"/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“Format” your document in MLA (Hand-written)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Use at least three pieces of textual evidence</a:t>
            </a:r>
          </a:p>
          <a:p>
            <a:pPr indent="-3556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Cite your evidence using in-text parenthetical citations</a:t>
            </a:r>
          </a:p>
          <a:p>
            <a:pPr indent="-3556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000"/>
              <a:t>Staple to graphic organizer and turn in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